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61" r:id="rId4"/>
    <p:sldId id="262" r:id="rId5"/>
    <p:sldId id="263" r:id="rId6"/>
    <p:sldId id="275" r:id="rId7"/>
    <p:sldId id="259" r:id="rId8"/>
    <p:sldId id="265" r:id="rId9"/>
    <p:sldId id="260" r:id="rId10"/>
    <p:sldId id="266" r:id="rId11"/>
    <p:sldId id="267" r:id="rId12"/>
    <p:sldId id="269" r:id="rId13"/>
    <p:sldId id="276" r:id="rId14"/>
    <p:sldId id="277" r:id="rId15"/>
    <p:sldId id="271" r:id="rId16"/>
    <p:sldId id="272" r:id="rId17"/>
  </p:sldIdLst>
  <p:sldSz cx="18288000" cy="10287000"/>
  <p:notesSz cx="6858000" cy="91440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lHdzefsF9mX/SYXLJ7mZv6WoY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6" y="57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3A816F2D-090C-6B32-8014-8ED172C92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FACB453F-ED79-FA4D-D735-1F7B9A4E1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07C13996-731D-69A1-073F-D2E147256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1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2A2E169-3A2C-6267-84FC-61E030F64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B9316F5B-C56A-F837-4AC4-FBED3A80B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65945F22-AD0B-0804-C284-D498968D92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537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2C4C44C-6324-B0A8-4173-CC36BDD8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54E5E38D-A21B-6865-47F1-A7F713D9F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0BB2A7C6-048E-B0C6-033D-33893E968B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54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46B3E1A8-7CAC-07D8-054E-F135504AB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E40F5DA4-5868-A316-D3D8-E29311895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8D088C58-2202-6545-2537-1223B3CA8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585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F3E35C7-1940-83A4-F254-2551FE2C2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5BACA678-BC39-97D0-D387-437A553DE0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20DA0794-BDC5-0086-E29B-EB902BEB5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33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D7D37873-C6FA-1FE9-D76E-3E877188E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1865AF4E-367E-16B0-03A9-3128F2AB3B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49D67108-A683-70C0-DF22-83E868A91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552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88742AE7-0D95-39FA-1F3E-0DE09EC3D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52690D8E-4BF1-7255-5B76-02631B86B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4A19B3C3-91DF-469C-8203-3A7C029E4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81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D6B0837-728D-A3D5-6CA5-A65034EF2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9C1F3707-28AF-E2FC-533F-A616B8B5EF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8118661D-0024-7FF9-BDB5-01D6375A08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386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69A7DD4-C01D-179A-74E8-133E94F2D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43953001-B8BF-716D-447B-7B380EEE5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7E31C74F-1A07-9E7B-D3A9-04297C5EEA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92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C224368-1BC7-0D5E-7967-5E45AD205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F0535846-0501-3A04-A429-4A9CE85DD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3F61D587-6DAD-46E4-CC88-FBADFCB0A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14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EF8EE712-F547-9DE8-70AF-7C4F50F2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0926C99E-6FEE-A811-0CCA-8D6ACE877F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AA9CACCD-E828-297C-6970-10822DACB7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999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DD58E24E-6969-EB55-9B32-3A14ACC9B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8B0150CC-7E99-FD1F-9AA9-1F2CC972C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F2E3F37A-5083-4849-1917-DC0F9DC6C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69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44FE474-2A29-3AEA-E8BE-6D9A0293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cdcf052_3_0:notes">
            <a:extLst>
              <a:ext uri="{FF2B5EF4-FFF2-40B4-BE49-F238E27FC236}">
                <a16:creationId xmlns:a16="http://schemas.microsoft.com/office/drawing/2014/main" id="{B611446E-29E5-AB9A-32F6-B803489E5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724cdcf052_3_0:notes">
            <a:extLst>
              <a:ext uri="{FF2B5EF4-FFF2-40B4-BE49-F238E27FC236}">
                <a16:creationId xmlns:a16="http://schemas.microsoft.com/office/drawing/2014/main" id="{F3D2729B-4277-48B7-CA2C-0AFC6A6EE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99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10" Type="http://schemas.openxmlformats.org/officeDocument/2006/relationships/hyperlink" Target="https://nabiyam-chatbot-web-816056347823.asia-northeast3.run.app/chat" TargetMode="External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15900" y="4406900"/>
            <a:ext cx="6578600" cy="65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 amt="55000"/>
          </a:blip>
          <a:srcRect/>
          <a:stretch/>
        </p:blipFill>
        <p:spPr>
          <a:xfrm rot="-8100000">
            <a:off x="7759700" y="-2120900"/>
            <a:ext cx="9258300" cy="9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-1041400" y="8242300"/>
            <a:ext cx="30099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16217900" y="749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181100" y="3390900"/>
            <a:ext cx="12534900" cy="3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5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나비얌</a:t>
            </a:r>
            <a:endParaRPr sz="95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500" b="1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개인 맞춤 추천 서비스</a:t>
            </a:r>
            <a:endParaRPr sz="9500" b="1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186016" y="6358770"/>
            <a:ext cx="101727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YUM:AI </a:t>
            </a:r>
            <a:r>
              <a:rPr lang="ko-KR" sz="22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(김명빈, 이상재, 이정문, 정유리, 전정원, 최준호)</a:t>
            </a:r>
            <a:endParaRPr sz="2200" b="1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270000" y="9067800"/>
            <a:ext cx="850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담당자</a:t>
            </a:r>
            <a:r>
              <a:rPr lang="ko-KR" sz="1800" b="0" i="0" u="none" strike="noStrike" cap="non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2095500" y="9067800"/>
            <a:ext cx="29718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김미리</a:t>
            </a:r>
            <a:r>
              <a:rPr lang="ko-KR" sz="1800" b="0" i="0" u="none" strike="noStrike" cap="non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대리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3924300" y="9067800"/>
            <a:ext cx="850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담당자</a:t>
            </a:r>
            <a:r>
              <a:rPr lang="ko-KR" sz="1800" b="0" i="0" u="none" strike="noStrike" cap="non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4737100" y="9067800"/>
            <a:ext cx="29718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miricompany@miri.com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992FD0B-D503-D43B-8C8E-282D13C9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24cdcf052_3_0">
            <a:extLst>
              <a:ext uri="{FF2B5EF4-FFF2-40B4-BE49-F238E27FC236}">
                <a16:creationId xmlns:a16="http://schemas.microsoft.com/office/drawing/2014/main" id="{0308D3F3-8D8D-146B-E8A7-0F3F48289124}"/>
              </a:ext>
            </a:extLst>
          </p:cNvPr>
          <p:cNvSpPr txBox="1"/>
          <p:nvPr/>
        </p:nvSpPr>
        <p:spPr>
          <a:xfrm>
            <a:off x="1151194" y="812800"/>
            <a:ext cx="38781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제안 솔루션</a:t>
            </a:r>
            <a:endParaRPr sz="5400" b="1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17D80C93-C9BA-719E-B4E2-ABECC242C4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DF9B760D-9ED7-A045-39CA-BD6FEF6629D2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g3724cdcf052_3_0">
            <a:extLst>
              <a:ext uri="{FF2B5EF4-FFF2-40B4-BE49-F238E27FC236}">
                <a16:creationId xmlns:a16="http://schemas.microsoft.com/office/drawing/2014/main" id="{E0E1999D-CFFF-6F0F-B139-FD2A5AAE89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1225" y="8690800"/>
            <a:ext cx="10365901" cy="11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g3724cdcf052_3_0">
            <a:extLst>
              <a:ext uri="{FF2B5EF4-FFF2-40B4-BE49-F238E27FC236}">
                <a16:creationId xmlns:a16="http://schemas.microsoft.com/office/drawing/2014/main" id="{E10A5317-036F-F040-C578-88483AFE8BAB}"/>
              </a:ext>
            </a:extLst>
          </p:cNvPr>
          <p:cNvSpPr txBox="1"/>
          <p:nvPr/>
        </p:nvSpPr>
        <p:spPr>
          <a:xfrm>
            <a:off x="1130578" y="1892548"/>
            <a:ext cx="9843597" cy="28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1">
              <a:lnSpc>
                <a:spcPct val="116199"/>
              </a:lnSpc>
            </a:pP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sz="36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챗봇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4;g3724cdcf052_3_0">
            <a:extLst>
              <a:ext uri="{FF2B5EF4-FFF2-40B4-BE49-F238E27FC236}">
                <a16:creationId xmlns:a16="http://schemas.microsoft.com/office/drawing/2014/main" id="{D93CD06D-CA1B-FC98-ABA9-42E2C03C9568}"/>
              </a:ext>
            </a:extLst>
          </p:cNvPr>
          <p:cNvSpPr txBox="1"/>
          <p:nvPr/>
        </p:nvSpPr>
        <p:spPr>
          <a:xfrm>
            <a:off x="3415111" y="597549"/>
            <a:ext cx="9843597" cy="91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r>
              <a:rPr lang="ko-KR" altLang="en-US" sz="3600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가 만드는 개인화된 자원</a:t>
            </a:r>
            <a:endParaRPr sz="3600" i="0" u="none" strike="noStrike" cap="none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4;g3724cdcf052_3_0">
            <a:extLst>
              <a:ext uri="{FF2B5EF4-FFF2-40B4-BE49-F238E27FC236}">
                <a16:creationId xmlns:a16="http://schemas.microsoft.com/office/drawing/2014/main" id="{3AA5343E-2A57-AD8D-0137-02C788EFDE20}"/>
              </a:ext>
            </a:extLst>
          </p:cNvPr>
          <p:cNvSpPr txBox="1"/>
          <p:nvPr/>
        </p:nvSpPr>
        <p:spPr>
          <a:xfrm>
            <a:off x="107495" y="3638771"/>
            <a:ext cx="9036505" cy="28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개인 맞춤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어시스턴트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자연어 대화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“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오늘 뭐 먹지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” -&gt;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맞춤 추천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예산 관리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잔액 확인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할인 정보 제공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영양 균형 케어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이번 주 패턴 분석해서 균형 잡힌 식단 제안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4;g3724cdcf052_3_0">
            <a:extLst>
              <a:ext uri="{FF2B5EF4-FFF2-40B4-BE49-F238E27FC236}">
                <a16:creationId xmlns:a16="http://schemas.microsoft.com/office/drawing/2014/main" id="{64A28AE8-3953-56D3-525C-8E5890B5EC65}"/>
              </a:ext>
            </a:extLst>
          </p:cNvPr>
          <p:cNvSpPr txBox="1"/>
          <p:nvPr/>
        </p:nvSpPr>
        <p:spPr>
          <a:xfrm>
            <a:off x="3562777" y="8699543"/>
            <a:ext cx="10435855" cy="158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점진적 확장 가능한 기술 및 도메인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4;g3724cdcf052_3_0">
            <a:extLst>
              <a:ext uri="{FF2B5EF4-FFF2-40B4-BE49-F238E27FC236}">
                <a16:creationId xmlns:a16="http://schemas.microsoft.com/office/drawing/2014/main" id="{7AE0CDCC-A726-BF17-39C1-8E4BC0B2EE2C}"/>
              </a:ext>
            </a:extLst>
          </p:cNvPr>
          <p:cNvSpPr txBox="1"/>
          <p:nvPr/>
        </p:nvSpPr>
        <p:spPr>
          <a:xfrm>
            <a:off x="8780704" y="3412621"/>
            <a:ext cx="9843597" cy="28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확장 가능성 비전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현재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27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만명 급식카드 아동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검증된 타겟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단계 확장 가능성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취약계층 대상 서비스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노인 등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장기 비전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개인화 추천 기술의 다양한 활용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531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60211E5F-95DF-01B7-4562-9357A11DD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24cdcf052_3_0">
            <a:extLst>
              <a:ext uri="{FF2B5EF4-FFF2-40B4-BE49-F238E27FC236}">
                <a16:creationId xmlns:a16="http://schemas.microsoft.com/office/drawing/2014/main" id="{F3C05323-411C-6D14-9B82-364D50920F95}"/>
              </a:ext>
            </a:extLst>
          </p:cNvPr>
          <p:cNvSpPr txBox="1"/>
          <p:nvPr/>
        </p:nvSpPr>
        <p:spPr>
          <a:xfrm>
            <a:off x="7501144" y="4770499"/>
            <a:ext cx="3285712" cy="746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진행 상황</a:t>
            </a:r>
            <a:endParaRPr sz="5400" b="1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82BCF835-DD73-1024-E108-F5BD1A0239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02484A3A-EAD5-C516-4305-D37F17702D24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3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F7557FF8-EC07-8031-AA27-A984255A2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F2478424-9D09-65DF-15BA-88EF9F9B37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F38FD281-C8D9-EA2F-CA2A-129B70BB5CFB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0C9303-958C-1068-3453-E66FC9EFF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68" y="0"/>
            <a:ext cx="1320006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E5B2A012-4FF4-3E56-9047-C881FFFC6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4F1528DF-6827-3256-26BD-C707530463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6CFD36EA-C951-F03D-FC42-C46061F8D957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그림 3" descr="텍스트, 스크린샷, 폰트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28F469-9360-74BE-E0E9-D567B191F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428" y="0"/>
            <a:ext cx="4747846" cy="10287000"/>
          </a:xfrm>
          <a:prstGeom prst="rect">
            <a:avLst/>
          </a:prstGeom>
        </p:spPr>
      </p:pic>
      <p:pic>
        <p:nvPicPr>
          <p:cNvPr id="6" name="그림 5" descr="텍스트, 만화 영화, 클립아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973B43-DA6A-1E9B-3149-ABCD2BF57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7693" y="0"/>
            <a:ext cx="4747846" cy="10287000"/>
          </a:xfrm>
          <a:prstGeom prst="rect">
            <a:avLst/>
          </a:prstGeom>
        </p:spPr>
      </p:pic>
      <p:pic>
        <p:nvPicPr>
          <p:cNvPr id="7" name="yammi_welcome">
            <a:hlinkClick r:id="" action="ppaction://media"/>
            <a:extLst>
              <a:ext uri="{FF2B5EF4-FFF2-40B4-BE49-F238E27FC236}">
                <a16:creationId xmlns:a16="http://schemas.microsoft.com/office/drawing/2014/main" id="{ACB9D7F6-247C-F3D9-309F-43677B900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212677" y="4164269"/>
            <a:ext cx="2997878" cy="405557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E5CFB8-00D6-D330-2D9C-A3B9DE16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4" r="48860" b="81737"/>
          <a:stretch>
            <a:fillRect/>
          </a:stretch>
        </p:blipFill>
        <p:spPr bwMode="auto">
          <a:xfrm>
            <a:off x="119912" y="1585112"/>
            <a:ext cx="6008930" cy="238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972119-BDD9-F4F2-4668-02B1A71069B8}"/>
              </a:ext>
            </a:extLst>
          </p:cNvPr>
          <p:cNvSpPr txBox="1"/>
          <p:nvPr/>
        </p:nvSpPr>
        <p:spPr>
          <a:xfrm>
            <a:off x="0" y="8701888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0"/>
              </a:rPr>
              <a:t>https://nabiyam-chatbot-web-816056347823.asia-northeast3.run.app/chat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41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E0799C43-151D-B1E8-F1B1-79657D65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A1DBAD73-B271-20CB-2587-6A2C636F4F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05F22C93-3B01-00AD-CEA7-2CE7E06DC600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그림 3" descr="텍스트, 번호, 폰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F976C8-97C7-B0ED-9773-385F58C8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51"/>
          <a:stretch>
            <a:fillRect/>
          </a:stretch>
        </p:blipFill>
        <p:spPr>
          <a:xfrm>
            <a:off x="261258" y="564228"/>
            <a:ext cx="15732368" cy="938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4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C2B9304F-84F5-9B16-93AE-FBB622E7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24cdcf052_3_0">
            <a:extLst>
              <a:ext uri="{FF2B5EF4-FFF2-40B4-BE49-F238E27FC236}">
                <a16:creationId xmlns:a16="http://schemas.microsoft.com/office/drawing/2014/main" id="{12C0A22B-D743-8653-1562-9F3898A24BC7}"/>
              </a:ext>
            </a:extLst>
          </p:cNvPr>
          <p:cNvSpPr txBox="1"/>
          <p:nvPr/>
        </p:nvSpPr>
        <p:spPr>
          <a:xfrm>
            <a:off x="1151193" y="812799"/>
            <a:ext cx="9439221" cy="67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사회적 임팩트</a:t>
            </a:r>
            <a:r>
              <a:rPr lang="en-US" altLang="ko-KR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&amp;</a:t>
            </a:r>
            <a:r>
              <a:rPr lang="ko-KR" altLang="en-US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지속가능성</a:t>
            </a:r>
            <a:endParaRPr sz="5400" b="1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E8E0D930-C2DA-5542-C872-5CD1C45AAC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B729BF0F-F24A-350B-2443-1A30498804BA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44;g3724cdcf052_3_0">
            <a:extLst>
              <a:ext uri="{FF2B5EF4-FFF2-40B4-BE49-F238E27FC236}">
                <a16:creationId xmlns:a16="http://schemas.microsoft.com/office/drawing/2014/main" id="{0C97C302-82B6-07CD-CBCA-7EFA3453A250}"/>
              </a:ext>
            </a:extLst>
          </p:cNvPr>
          <p:cNvSpPr txBox="1"/>
          <p:nvPr/>
        </p:nvSpPr>
        <p:spPr>
          <a:xfrm>
            <a:off x="559109" y="2041226"/>
            <a:ext cx="8136004" cy="14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기술이 기여할 수 있는 가치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4;g3724cdcf052_3_0">
            <a:extLst>
              <a:ext uri="{FF2B5EF4-FFF2-40B4-BE49-F238E27FC236}">
                <a16:creationId xmlns:a16="http://schemas.microsoft.com/office/drawing/2014/main" id="{3A4805C3-C00E-5034-95CF-D3A8E2992B61}"/>
              </a:ext>
            </a:extLst>
          </p:cNvPr>
          <p:cNvSpPr txBox="1"/>
          <p:nvPr/>
        </p:nvSpPr>
        <p:spPr>
          <a:xfrm>
            <a:off x="775240" y="3480955"/>
            <a:ext cx="8136004" cy="14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사회적 기여 가능성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4;g3724cdcf052_3_0">
            <a:extLst>
              <a:ext uri="{FF2B5EF4-FFF2-40B4-BE49-F238E27FC236}">
                <a16:creationId xmlns:a16="http://schemas.microsoft.com/office/drawing/2014/main" id="{AB07B27F-C861-6F45-8E88-A45785720AD1}"/>
              </a:ext>
            </a:extLst>
          </p:cNvPr>
          <p:cNvSpPr txBox="1"/>
          <p:nvPr/>
        </p:nvSpPr>
        <p:spPr>
          <a:xfrm>
            <a:off x="775240" y="4200819"/>
            <a:ext cx="8136004" cy="14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즉시 기여 가능 영역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만 급식카드 아동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선택 편의성 향상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맞춤 추천 기반 식당 다양성 개선 기여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개인화 서비스로 사용자 만족도 향상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4;g3724cdcf052_3_0">
            <a:extLst>
              <a:ext uri="{FF2B5EF4-FFF2-40B4-BE49-F238E27FC236}">
                <a16:creationId xmlns:a16="http://schemas.microsoft.com/office/drawing/2014/main" id="{ECCBDB80-5D4D-BD05-CEB7-C24D158C3FD9}"/>
              </a:ext>
            </a:extLst>
          </p:cNvPr>
          <p:cNvSpPr txBox="1"/>
          <p:nvPr/>
        </p:nvSpPr>
        <p:spPr>
          <a:xfrm>
            <a:off x="8911244" y="4200818"/>
            <a:ext cx="8761614" cy="14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기술적 확장 가능성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다른 저소득 지원 대상으로 적용 가능성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개인화 추천 기술의 다양한 활용 잠재력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사회적 기업 모델과의 연계 가능성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813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B34832D-4D91-CFF8-DC8F-A3D85512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24cdcf052_3_0">
            <a:extLst>
              <a:ext uri="{FF2B5EF4-FFF2-40B4-BE49-F238E27FC236}">
                <a16:creationId xmlns:a16="http://schemas.microsoft.com/office/drawing/2014/main" id="{E784683B-A506-6CB7-EDA3-89D9A9FF5B5A}"/>
              </a:ext>
            </a:extLst>
          </p:cNvPr>
          <p:cNvSpPr txBox="1"/>
          <p:nvPr/>
        </p:nvSpPr>
        <p:spPr>
          <a:xfrm>
            <a:off x="1151193" y="812799"/>
            <a:ext cx="9439221" cy="67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사회적 임팩트</a:t>
            </a:r>
            <a:r>
              <a:rPr lang="en-US" altLang="ko-KR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&amp;</a:t>
            </a:r>
            <a:r>
              <a:rPr lang="ko-KR" altLang="en-US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지속가능성</a:t>
            </a:r>
            <a:endParaRPr sz="5400" b="1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8A97F9EF-1655-9389-B393-1359631971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4D430E31-C177-8202-F201-73DA0E97E4A7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44;g3724cdcf052_3_0">
            <a:extLst>
              <a:ext uri="{FF2B5EF4-FFF2-40B4-BE49-F238E27FC236}">
                <a16:creationId xmlns:a16="http://schemas.microsoft.com/office/drawing/2014/main" id="{4E4D0704-7CAB-E7D6-3FC9-7CE8726AF432}"/>
              </a:ext>
            </a:extLst>
          </p:cNvPr>
          <p:cNvSpPr txBox="1"/>
          <p:nvPr/>
        </p:nvSpPr>
        <p:spPr>
          <a:xfrm>
            <a:off x="559109" y="2041226"/>
            <a:ext cx="8136004" cy="14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현실적 운영 기반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4;g3724cdcf052_3_0">
            <a:extLst>
              <a:ext uri="{FF2B5EF4-FFF2-40B4-BE49-F238E27FC236}">
                <a16:creationId xmlns:a16="http://schemas.microsoft.com/office/drawing/2014/main" id="{257ABB44-ECCD-B7C0-BABF-AA69C6EBE988}"/>
              </a:ext>
            </a:extLst>
          </p:cNvPr>
          <p:cNvSpPr txBox="1"/>
          <p:nvPr/>
        </p:nvSpPr>
        <p:spPr>
          <a:xfrm>
            <a:off x="775240" y="3480955"/>
            <a:ext cx="8136004" cy="14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기술적 실현성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4;g3724cdcf052_3_0">
            <a:extLst>
              <a:ext uri="{FF2B5EF4-FFF2-40B4-BE49-F238E27FC236}">
                <a16:creationId xmlns:a16="http://schemas.microsoft.com/office/drawing/2014/main" id="{2ADA31A7-F7B4-FC1D-DD4F-586F360E34C1}"/>
              </a:ext>
            </a:extLst>
          </p:cNvPr>
          <p:cNvSpPr txBox="1"/>
          <p:nvPr/>
        </p:nvSpPr>
        <p:spPr>
          <a:xfrm>
            <a:off x="775240" y="4200819"/>
            <a:ext cx="8136004" cy="14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React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Native: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기존 </a:t>
            </a:r>
            <a:r>
              <a:rPr lang="ko-KR" altLang="en-US" sz="36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나비얌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앱 통합 기능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4;g3724cdcf052_3_0">
            <a:extLst>
              <a:ext uri="{FF2B5EF4-FFF2-40B4-BE49-F238E27FC236}">
                <a16:creationId xmlns:a16="http://schemas.microsoft.com/office/drawing/2014/main" id="{EC15556B-E9CC-6B18-37A7-1C52F9DBEC86}"/>
              </a:ext>
            </a:extLst>
          </p:cNvPr>
          <p:cNvSpPr txBox="1"/>
          <p:nvPr/>
        </p:nvSpPr>
        <p:spPr>
          <a:xfrm>
            <a:off x="8911244" y="3954418"/>
            <a:ext cx="8761614" cy="14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사업적 지속성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기존 기반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3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만 다운로드 사용자 보유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사회적 기업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지속가능한 운영 모델 경험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검증된 파트너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급식카드 분야 전문성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4;g3724cdcf052_3_0">
            <a:extLst>
              <a:ext uri="{FF2B5EF4-FFF2-40B4-BE49-F238E27FC236}">
                <a16:creationId xmlns:a16="http://schemas.microsoft.com/office/drawing/2014/main" id="{A8FFCAB6-ACAE-F9CE-86B6-49984DDEDD56}"/>
              </a:ext>
            </a:extLst>
          </p:cNvPr>
          <p:cNvSpPr txBox="1"/>
          <p:nvPr/>
        </p:nvSpPr>
        <p:spPr>
          <a:xfrm>
            <a:off x="775240" y="6755986"/>
            <a:ext cx="8761614" cy="14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정책 연계 확장성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현재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지자체별 파편화된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시범사업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정부 표준화 정책과 연동 가능성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장기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공공 데이터와 민간 서비스 통합 플랫폼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70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E01BA70-14AE-5335-C931-59C5AC67F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417C6D-F695-6188-8933-9A07ED01C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0" y="59871"/>
            <a:ext cx="18114080" cy="101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7A4FE95-D12A-A1CE-6C7A-7247D6727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F4275FE7-40CF-347B-DE0C-137BE5FA47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A5B59D00-1612-DBB8-2F10-4507EBFB43F1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779F-5126-5922-9098-B44F368F14FC}"/>
              </a:ext>
            </a:extLst>
          </p:cNvPr>
          <p:cNvSpPr txBox="1"/>
          <p:nvPr/>
        </p:nvSpPr>
        <p:spPr>
          <a:xfrm>
            <a:off x="3937381" y="2061969"/>
            <a:ext cx="2641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27</a:t>
            </a:r>
            <a:r>
              <a:rPr lang="ko-KR" altLang="en-US" sz="54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만명 </a:t>
            </a:r>
            <a:endParaRPr lang="ko-KR" altLang="en-US" sz="5400" b="1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F55C0-E9FC-09E5-CDDB-C9BA597BC0E2}"/>
              </a:ext>
            </a:extLst>
          </p:cNvPr>
          <p:cNvSpPr txBox="1"/>
          <p:nvPr/>
        </p:nvSpPr>
        <p:spPr>
          <a:xfrm>
            <a:off x="7648906" y="2042287"/>
            <a:ext cx="34512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27,346</a:t>
            </a:r>
            <a:r>
              <a:rPr lang="ko-KR" altLang="en-US" sz="54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명 </a:t>
            </a:r>
            <a:endParaRPr lang="ko-KR" altLang="en-US" sz="5400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91E66-AF0B-EE61-34E0-AD87F2625F76}"/>
              </a:ext>
            </a:extLst>
          </p:cNvPr>
          <p:cNvSpPr txBox="1"/>
          <p:nvPr/>
        </p:nvSpPr>
        <p:spPr>
          <a:xfrm>
            <a:off x="12170471" y="2042287"/>
            <a:ext cx="2641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9500</a:t>
            </a:r>
            <a:r>
              <a:rPr lang="ko-KR" altLang="en-US" sz="54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원</a:t>
            </a:r>
            <a:endParaRPr lang="ko-KR" altLang="en-US" sz="5400" b="1" dirty="0">
              <a:latin typeface="+mn-ea"/>
              <a:ea typeface="+mn-ea"/>
            </a:endParaRPr>
          </a:p>
        </p:txBody>
      </p:sp>
      <p:sp>
        <p:nvSpPr>
          <p:cNvPr id="9" name="Google Shape;144;g3724cdcf052_3_0">
            <a:extLst>
              <a:ext uri="{FF2B5EF4-FFF2-40B4-BE49-F238E27FC236}">
                <a16:creationId xmlns:a16="http://schemas.microsoft.com/office/drawing/2014/main" id="{6C971A35-D01F-8B27-B857-B3E5C181A238}"/>
              </a:ext>
            </a:extLst>
          </p:cNvPr>
          <p:cNvSpPr txBox="1"/>
          <p:nvPr/>
        </p:nvSpPr>
        <p:spPr>
          <a:xfrm>
            <a:off x="2632141" y="3596056"/>
            <a:ext cx="4666710" cy="28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전국 급식 지원 아동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(2023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, e-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나라지표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1" name="Google Shape;144;g3724cdcf052_3_0">
            <a:extLst>
              <a:ext uri="{FF2B5EF4-FFF2-40B4-BE49-F238E27FC236}">
                <a16:creationId xmlns:a16="http://schemas.microsoft.com/office/drawing/2014/main" id="{F3BE9EF9-F657-8865-C45F-692CF66465B1}"/>
              </a:ext>
            </a:extLst>
          </p:cNvPr>
          <p:cNvSpPr txBox="1"/>
          <p:nvPr/>
        </p:nvSpPr>
        <p:spPr>
          <a:xfrm>
            <a:off x="7061433" y="3596056"/>
            <a:ext cx="4666710" cy="28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서울시 꿈나무카드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(2024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년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" name="Google Shape;144;g3724cdcf052_3_0">
            <a:extLst>
              <a:ext uri="{FF2B5EF4-FFF2-40B4-BE49-F238E27FC236}">
                <a16:creationId xmlns:a16="http://schemas.microsoft.com/office/drawing/2014/main" id="{296F5D04-B2CC-17D7-7484-9035ECC787A7}"/>
              </a:ext>
            </a:extLst>
          </p:cNvPr>
          <p:cNvSpPr txBox="1"/>
          <p:nvPr/>
        </p:nvSpPr>
        <p:spPr>
          <a:xfrm>
            <a:off x="11265332" y="3594149"/>
            <a:ext cx="4666710" cy="178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끼니 당 지원 단가</a:t>
            </a:r>
            <a:endParaRPr lang="en-US" altLang="ko-KR" sz="36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(2025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9D5FC-1F64-F2A8-B703-8603501B323E}"/>
              </a:ext>
            </a:extLst>
          </p:cNvPr>
          <p:cNvSpPr txBox="1"/>
          <p:nvPr/>
        </p:nvSpPr>
        <p:spPr>
          <a:xfrm>
            <a:off x="2632141" y="6937371"/>
            <a:ext cx="663847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편의점 쏠림 현상 </a:t>
            </a:r>
            <a:endParaRPr lang="en-US" altLang="ko-KR" sz="5400" b="1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algn="ctr"/>
            <a:r>
              <a:rPr lang="en-US" altLang="ko-KR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(</a:t>
            </a:r>
            <a:r>
              <a:rPr lang="ko-KR" altLang="en-US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인천시 발표 데이터</a:t>
            </a:r>
            <a:r>
              <a:rPr lang="en-US" altLang="ko-KR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, 2025</a:t>
            </a:r>
            <a:r>
              <a:rPr lang="ko-KR" altLang="en-US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년 </a:t>
            </a:r>
            <a:r>
              <a:rPr lang="en-US" altLang="ko-KR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1</a:t>
            </a:r>
            <a:r>
              <a:rPr lang="ko-KR" altLang="en-US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분기</a:t>
            </a:r>
            <a:r>
              <a:rPr lang="en-US" altLang="ko-KR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)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2BC02-94A7-D3F4-CDE1-64B254DEED6D}"/>
              </a:ext>
            </a:extLst>
          </p:cNvPr>
          <p:cNvSpPr txBox="1"/>
          <p:nvPr/>
        </p:nvSpPr>
        <p:spPr>
          <a:xfrm>
            <a:off x="10750130" y="6937371"/>
            <a:ext cx="66384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latin typeface="+mn-ea"/>
                <a:ea typeface="+mn-ea"/>
              </a:rPr>
              <a:t>편의점 이용률</a:t>
            </a:r>
            <a:r>
              <a:rPr lang="en-US" altLang="ko-KR" sz="4400" dirty="0">
                <a:latin typeface="+mn-ea"/>
                <a:ea typeface="+mn-ea"/>
              </a:rPr>
              <a:t>: </a:t>
            </a:r>
            <a:r>
              <a:rPr lang="en-US" altLang="ko-KR" sz="4400" b="1" dirty="0">
                <a:latin typeface="+mn-ea"/>
                <a:ea typeface="+mn-ea"/>
              </a:rPr>
              <a:t>48.7%</a:t>
            </a:r>
          </a:p>
          <a:p>
            <a:r>
              <a:rPr lang="ko-KR" altLang="en-US" sz="4400" dirty="0">
                <a:latin typeface="+mn-ea"/>
                <a:ea typeface="+mn-ea"/>
              </a:rPr>
              <a:t>음식점 이용률</a:t>
            </a:r>
            <a:r>
              <a:rPr lang="en-US" altLang="ko-KR" sz="4400" dirty="0">
                <a:latin typeface="+mn-ea"/>
                <a:ea typeface="+mn-ea"/>
              </a:rPr>
              <a:t>: </a:t>
            </a:r>
            <a:r>
              <a:rPr lang="en-US" altLang="ko-KR" sz="4400" b="1" dirty="0">
                <a:latin typeface="+mn-ea"/>
                <a:ea typeface="+mn-ea"/>
              </a:rPr>
              <a:t>32.0%</a:t>
            </a:r>
          </a:p>
        </p:txBody>
      </p:sp>
      <p:sp>
        <p:nvSpPr>
          <p:cNvPr id="15" name="Google Shape;144;g3724cdcf052_3_0">
            <a:extLst>
              <a:ext uri="{FF2B5EF4-FFF2-40B4-BE49-F238E27FC236}">
                <a16:creationId xmlns:a16="http://schemas.microsoft.com/office/drawing/2014/main" id="{729F5ED2-B33D-F31A-A0CB-163CE50AB879}"/>
              </a:ext>
            </a:extLst>
          </p:cNvPr>
          <p:cNvSpPr txBox="1"/>
          <p:nvPr/>
        </p:nvSpPr>
        <p:spPr>
          <a:xfrm>
            <a:off x="172600" y="240899"/>
            <a:ext cx="13464058" cy="91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문제 정의</a:t>
            </a:r>
            <a:r>
              <a:rPr lang="en-US" altLang="ko-KR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:</a:t>
            </a: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en-US" altLang="ko-KR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2025</a:t>
            </a:r>
            <a:r>
              <a:rPr lang="ko-KR" altLang="en-US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년 급식지원 공식 현황 및 과제</a:t>
            </a:r>
            <a:endParaRPr sz="4400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9A804-C144-A27C-0D8C-A8AF8BD1EC2C}"/>
              </a:ext>
            </a:extLst>
          </p:cNvPr>
          <p:cNvSpPr txBox="1"/>
          <p:nvPr/>
        </p:nvSpPr>
        <p:spPr>
          <a:xfrm>
            <a:off x="146124" y="9091994"/>
            <a:ext cx="92284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* 보건복지부 사전정보공개 </a:t>
            </a:r>
            <a:r>
              <a:rPr lang="en-US" altLang="ko-KR" dirty="0"/>
              <a:t>(2024) https://www.mohw.go.kr/board.es?mid=a10107010000&amp;bid=0040&amp;act=view&amp;list_no=1486159 * e-</a:t>
            </a:r>
            <a:r>
              <a:rPr lang="ko-KR" altLang="en-US" dirty="0"/>
              <a:t>나라지표 </a:t>
            </a:r>
            <a:r>
              <a:rPr lang="en-US" altLang="ko-KR" dirty="0"/>
              <a:t>- </a:t>
            </a:r>
            <a:r>
              <a:rPr lang="ko-KR" altLang="en-US" dirty="0"/>
              <a:t>연도별 아동급식 지원 현황 </a:t>
            </a:r>
            <a:r>
              <a:rPr lang="en-US" altLang="ko-KR" dirty="0"/>
              <a:t>https://www.index.go.kr/unify/idx-info.do?idxCd=8040 * </a:t>
            </a:r>
            <a:r>
              <a:rPr lang="ko-KR" altLang="en-US" dirty="0"/>
              <a:t>기호일보 </a:t>
            </a:r>
            <a:r>
              <a:rPr lang="en-US" altLang="ko-KR" dirty="0"/>
              <a:t>(2025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) - </a:t>
            </a:r>
            <a:r>
              <a:rPr lang="ko-KR" altLang="en-US" dirty="0"/>
              <a:t>인천시 급식카드 이용 현황 발표 * 서울시 공식 보도자료 </a:t>
            </a:r>
            <a:r>
              <a:rPr lang="en-US" altLang="ko-KR" dirty="0"/>
              <a:t>- AI </a:t>
            </a:r>
            <a:r>
              <a:rPr lang="ko-KR" altLang="en-US" dirty="0"/>
              <a:t>가맹점 관리 시스템 도입 </a:t>
            </a:r>
            <a:r>
              <a:rPr lang="en-US" altLang="ko-KR" dirty="0"/>
              <a:t>(2024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78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A4BC805-CF30-061E-F97C-BE6D17856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CF19B28C-AE7C-3CB8-DD40-421AE233D7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0FCEFC98-119D-CB94-7A0E-C37A39B491F1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44;g3724cdcf052_3_0">
            <a:extLst>
              <a:ext uri="{FF2B5EF4-FFF2-40B4-BE49-F238E27FC236}">
                <a16:creationId xmlns:a16="http://schemas.microsoft.com/office/drawing/2014/main" id="{765E6461-7E79-69D6-57DD-0A4906D3F748}"/>
              </a:ext>
            </a:extLst>
          </p:cNvPr>
          <p:cNvSpPr txBox="1"/>
          <p:nvPr/>
        </p:nvSpPr>
        <p:spPr>
          <a:xfrm>
            <a:off x="923872" y="1623893"/>
            <a:ext cx="12979722" cy="28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[</a:t>
            </a: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기존 플랫폼 </a:t>
            </a:r>
            <a:r>
              <a:rPr lang="en-US" altLang="ko-KR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(</a:t>
            </a:r>
            <a:r>
              <a:rPr lang="ko-KR" altLang="en-US" sz="3600" dirty="0" err="1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나비얌</a:t>
            </a:r>
            <a:r>
              <a:rPr lang="en-US" altLang="ko-KR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)</a:t>
            </a: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 성과</a:t>
            </a:r>
            <a:r>
              <a:rPr lang="en-US" altLang="ko-KR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]</a:t>
            </a:r>
          </a:p>
          <a:p>
            <a:pPr marL="571500" lvl="0" indent="-571500">
              <a:lnSpc>
                <a:spcPct val="116199"/>
              </a:lnSpc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급식카드 사용자 온라인 플랫폼 구축 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→ </a:t>
            </a:r>
            <a:r>
              <a:rPr lang="ko-KR" altLang="en-US" sz="3600" b="1" dirty="0" err="1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낙인감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 해소</a:t>
            </a:r>
            <a:endParaRPr lang="en-US" altLang="ko-KR" sz="3600" b="1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571500" lvl="0" indent="-571500">
              <a:lnSpc>
                <a:spcPct val="116199"/>
              </a:lnSpc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급식카드 사용처 음식점 정보 제공 시스템</a:t>
            </a:r>
            <a:r>
              <a:rPr lang="en-US" altLang="ko-KR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→ 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접근성 증진</a:t>
            </a:r>
            <a:endParaRPr lang="en-US" altLang="ko-KR" sz="3600" b="1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안정적인 서비스 운영 기반 확립</a:t>
            </a:r>
            <a:endParaRPr lang="en-US" altLang="ko-KR" sz="36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3" name="Google Shape;144;g3724cdcf052_3_0">
            <a:extLst>
              <a:ext uri="{FF2B5EF4-FFF2-40B4-BE49-F238E27FC236}">
                <a16:creationId xmlns:a16="http://schemas.microsoft.com/office/drawing/2014/main" id="{3D4DAC74-DDE6-448D-72E7-2EC12043AEA5}"/>
              </a:ext>
            </a:extLst>
          </p:cNvPr>
          <p:cNvSpPr txBox="1"/>
          <p:nvPr/>
        </p:nvSpPr>
        <p:spPr>
          <a:xfrm>
            <a:off x="4430006" y="8663107"/>
            <a:ext cx="10804651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“</a:t>
            </a:r>
            <a:r>
              <a:rPr lang="ko-KR" altLang="en-US" sz="48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검증된 플랫폼에서 </a:t>
            </a:r>
            <a:r>
              <a:rPr lang="en-US" altLang="ko-KR" sz="48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AI</a:t>
            </a:r>
            <a:r>
              <a:rPr lang="ko-KR" altLang="en-US" sz="48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로 한 단계 더</a:t>
            </a:r>
            <a:r>
              <a:rPr lang="en-US" altLang="ko-KR" sz="48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”</a:t>
            </a:r>
          </a:p>
        </p:txBody>
      </p:sp>
      <p:sp>
        <p:nvSpPr>
          <p:cNvPr id="4" name="Google Shape;144;g3724cdcf052_3_0">
            <a:extLst>
              <a:ext uri="{FF2B5EF4-FFF2-40B4-BE49-F238E27FC236}">
                <a16:creationId xmlns:a16="http://schemas.microsoft.com/office/drawing/2014/main" id="{3EF6C3E8-C2E6-9D53-07E6-7F81D3F42440}"/>
              </a:ext>
            </a:extLst>
          </p:cNvPr>
          <p:cNvSpPr txBox="1"/>
          <p:nvPr/>
        </p:nvSpPr>
        <p:spPr>
          <a:xfrm>
            <a:off x="923872" y="4789389"/>
            <a:ext cx="16464728" cy="300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[AI</a:t>
            </a: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 기반 해결할 과제들</a:t>
            </a:r>
            <a:r>
              <a:rPr lang="en-US" altLang="ko-KR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]</a:t>
            </a:r>
          </a:p>
          <a:p>
            <a:pPr marL="571500" lvl="0" indent="-571500">
              <a:lnSpc>
                <a:spcPct val="116199"/>
              </a:lnSpc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개인별 영양 상태 고려 부족 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→ 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영양 불균형 지속</a:t>
            </a:r>
            <a:endParaRPr lang="en-US" altLang="ko-KR" sz="36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571500" lvl="0" indent="-571500">
              <a:lnSpc>
                <a:spcPct val="116199"/>
              </a:lnSpc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개인 선호도 학습 시스템 부재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→ 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플랫폼 사용 번거로움</a:t>
            </a:r>
            <a:endParaRPr lang="en-US" altLang="ko-KR" sz="36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571500" lvl="0" indent="-571500">
              <a:lnSpc>
                <a:spcPct val="116199"/>
              </a:lnSpc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예산 대비 최적화 추천 한계 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→ 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예산 최적화 어려움</a:t>
            </a:r>
            <a:endParaRPr lang="en-US" altLang="ko-KR" sz="36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571500" lvl="0" indent="-571500">
              <a:lnSpc>
                <a:spcPct val="116199"/>
              </a:lnSpc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시간대</a:t>
            </a:r>
            <a:r>
              <a:rPr lang="en-US" altLang="ko-KR" sz="3600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sz="3600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거리 등 맞춤 추천 한계 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→ 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유저 상황 반영 부족</a:t>
            </a:r>
            <a:endParaRPr lang="en-US" altLang="ko-KR" sz="36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" name="Google Shape;144;g3724cdcf052_3_0">
            <a:extLst>
              <a:ext uri="{FF2B5EF4-FFF2-40B4-BE49-F238E27FC236}">
                <a16:creationId xmlns:a16="http://schemas.microsoft.com/office/drawing/2014/main" id="{BBEE7F77-C8D3-3F8B-24F6-AD072D5AC8FA}"/>
              </a:ext>
            </a:extLst>
          </p:cNvPr>
          <p:cNvSpPr txBox="1"/>
          <p:nvPr/>
        </p:nvSpPr>
        <p:spPr>
          <a:xfrm>
            <a:off x="172600" y="240899"/>
            <a:ext cx="13464058" cy="91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문제 정의</a:t>
            </a:r>
            <a:r>
              <a:rPr lang="en-US" altLang="ko-KR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:</a:t>
            </a: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기존 성과와 </a:t>
            </a:r>
            <a:r>
              <a:rPr lang="en-US" altLang="ko-KR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AI </a:t>
            </a:r>
            <a:r>
              <a:rPr lang="ko-KR" altLang="en-US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기반 해결할 새로운 과제</a:t>
            </a:r>
            <a:endParaRPr sz="4400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949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7607545-3B86-6FE8-55E5-7849BB4C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F6660328-DD9F-D424-C7F8-1DC565C3CE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B45D848F-C85E-FF98-B993-3450217B3549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30;g3724cdcf052_3_0">
            <a:extLst>
              <a:ext uri="{FF2B5EF4-FFF2-40B4-BE49-F238E27FC236}">
                <a16:creationId xmlns:a16="http://schemas.microsoft.com/office/drawing/2014/main" id="{98017AA2-3F88-64DA-85C6-F6A78838F322}"/>
              </a:ext>
            </a:extLst>
          </p:cNvPr>
          <p:cNvSpPr txBox="1"/>
          <p:nvPr/>
        </p:nvSpPr>
        <p:spPr>
          <a:xfrm>
            <a:off x="7204950" y="4806900"/>
            <a:ext cx="38781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기존 솔루션</a:t>
            </a:r>
            <a:endParaRPr lang="en-US" altLang="ko-KR" sz="5400" b="1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41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332F11C-6026-0479-548F-7EE1D0351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EC637C30-8627-5813-4CAF-0D86DA86A3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C0063084-3B64-85B5-B00C-9F7FD6767E37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4;g3724cdcf052_3_0">
            <a:extLst>
              <a:ext uri="{FF2B5EF4-FFF2-40B4-BE49-F238E27FC236}">
                <a16:creationId xmlns:a16="http://schemas.microsoft.com/office/drawing/2014/main" id="{0471EAE1-F103-C4BC-39A8-876FF41BB6AB}"/>
              </a:ext>
            </a:extLst>
          </p:cNvPr>
          <p:cNvSpPr txBox="1"/>
          <p:nvPr/>
        </p:nvSpPr>
        <p:spPr>
          <a:xfrm>
            <a:off x="3443995" y="7763107"/>
            <a:ext cx="10804651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“</a:t>
            </a:r>
            <a:r>
              <a:rPr lang="ko-KR" altLang="en-US" sz="48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기존 솔루션들의 한계점</a:t>
            </a:r>
            <a:r>
              <a:rPr lang="en-US" altLang="ko-KR" sz="48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”</a:t>
            </a:r>
          </a:p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b="1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b="1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" name="Google Shape;144;g3724cdcf052_3_0">
            <a:extLst>
              <a:ext uri="{FF2B5EF4-FFF2-40B4-BE49-F238E27FC236}">
                <a16:creationId xmlns:a16="http://schemas.microsoft.com/office/drawing/2014/main" id="{8FA80DCD-B274-FBC3-43AE-8F030D215FB3}"/>
              </a:ext>
            </a:extLst>
          </p:cNvPr>
          <p:cNvSpPr txBox="1"/>
          <p:nvPr/>
        </p:nvSpPr>
        <p:spPr>
          <a:xfrm>
            <a:off x="172600" y="240899"/>
            <a:ext cx="13464058" cy="91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기존 솔루션</a:t>
            </a:r>
            <a:r>
              <a:rPr lang="en-US" altLang="ko-KR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:</a:t>
            </a: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시장에는 이미 많은 솔루션들이 있다</a:t>
            </a:r>
            <a:endParaRPr sz="4400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6" name="Google Shape;166;g3724cdcf052_3_0">
            <a:extLst>
              <a:ext uri="{FF2B5EF4-FFF2-40B4-BE49-F238E27FC236}">
                <a16:creationId xmlns:a16="http://schemas.microsoft.com/office/drawing/2014/main" id="{1A542FF3-1C47-07F4-6736-943CA8AA18FA}"/>
              </a:ext>
            </a:extLst>
          </p:cNvPr>
          <p:cNvSpPr txBox="1"/>
          <p:nvPr/>
        </p:nvSpPr>
        <p:spPr>
          <a:xfrm>
            <a:off x="11000762" y="1981472"/>
            <a:ext cx="3978771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i="0" u="none" strike="noStrike" cap="none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공공 급식 관리 </a:t>
            </a:r>
            <a:endParaRPr lang="en-US" altLang="ko-KR" sz="3600" b="1" i="0" u="none" strike="noStrike" cap="none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(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기관 대상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)</a:t>
            </a:r>
            <a:endParaRPr sz="3600" i="0" u="none" strike="noStrike" cap="none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7" name="Google Shape;155;g3724cdcf052_3_0">
            <a:extLst>
              <a:ext uri="{FF2B5EF4-FFF2-40B4-BE49-F238E27FC236}">
                <a16:creationId xmlns:a16="http://schemas.microsoft.com/office/drawing/2014/main" id="{E066B34B-8AAE-7A78-9EB9-D5DF7384C27B}"/>
              </a:ext>
            </a:extLst>
          </p:cNvPr>
          <p:cNvSpPr txBox="1"/>
          <p:nvPr/>
        </p:nvSpPr>
        <p:spPr>
          <a:xfrm>
            <a:off x="10419643" y="6765155"/>
            <a:ext cx="4415051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sz="2200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스마트 어린이 급식관리 시스템</a:t>
            </a:r>
            <a:endParaRPr lang="en-US" altLang="ko-KR" sz="2200" i="0" u="none" strike="noStrike" cap="none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200" i="0" u="none" strike="noStrike" cap="none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누비랩</a:t>
            </a:r>
            <a:r>
              <a:rPr lang="ko-KR" altLang="en-US" sz="2200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200" i="0" u="none" strike="noStrike" cap="none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냠냠퀴즈</a:t>
            </a:r>
            <a:endParaRPr sz="2200" i="0" u="none" strike="noStrike" cap="none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5;g3724cdcf052_3_0">
            <a:extLst>
              <a:ext uri="{FF2B5EF4-FFF2-40B4-BE49-F238E27FC236}">
                <a16:creationId xmlns:a16="http://schemas.microsoft.com/office/drawing/2014/main" id="{6447A453-524A-A4E8-935D-DF987A9840B4}"/>
              </a:ext>
            </a:extLst>
          </p:cNvPr>
          <p:cNvSpPr txBox="1"/>
          <p:nvPr/>
        </p:nvSpPr>
        <p:spPr>
          <a:xfrm>
            <a:off x="10419643" y="3549877"/>
            <a:ext cx="5577287" cy="194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i="0" u="none" strike="noStrike" cap="none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지자체별 급식카드 관리 플랫폼</a:t>
            </a:r>
            <a:endParaRPr lang="en-US" altLang="ko-KR" sz="2800" i="0" u="none" strike="noStrike" cap="none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가맹점 정보 제공 시스템</a:t>
            </a:r>
            <a:endParaRPr lang="en-US" altLang="ko-KR" sz="28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i="0" u="none" strike="noStrike" cap="none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사용 내역 조회 서비스</a:t>
            </a:r>
            <a:endParaRPr sz="2800" i="0" u="none" strike="noStrike" cap="none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0E76B-8D6B-2A14-0024-58218F60E34E}"/>
              </a:ext>
            </a:extLst>
          </p:cNvPr>
          <p:cNvSpPr txBox="1"/>
          <p:nvPr/>
        </p:nvSpPr>
        <p:spPr>
          <a:xfrm>
            <a:off x="10199713" y="5236308"/>
            <a:ext cx="63571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❌ 한계</a:t>
            </a:r>
            <a:r>
              <a:rPr lang="en-US" altLang="ko-KR" sz="2800" dirty="0"/>
              <a:t>: </a:t>
            </a:r>
            <a:r>
              <a:rPr lang="ko-KR" altLang="en-US" sz="2800" dirty="0"/>
              <a:t>관리 중심</a:t>
            </a:r>
            <a:r>
              <a:rPr lang="en-US" altLang="ko-KR" sz="2800" dirty="0"/>
              <a:t>, </a:t>
            </a:r>
            <a:r>
              <a:rPr lang="ko-KR" altLang="en-US" sz="2800" dirty="0"/>
              <a:t>추천 기능 부재</a:t>
            </a:r>
            <a:endParaRPr lang="en-US" altLang="ko-KR" sz="2800" dirty="0"/>
          </a:p>
          <a:p>
            <a:r>
              <a:rPr lang="ko-KR" altLang="en-US" sz="2800" dirty="0"/>
              <a:t>❌ 개인 </a:t>
            </a:r>
            <a:r>
              <a:rPr lang="ko-KR" altLang="en-US" sz="2800" dirty="0" err="1"/>
              <a:t>맞춤화</a:t>
            </a:r>
            <a:r>
              <a:rPr lang="ko-KR" altLang="en-US" sz="2800" dirty="0"/>
              <a:t> 부족</a:t>
            </a:r>
          </a:p>
          <a:p>
            <a:r>
              <a:rPr lang="ko-KR" altLang="en-US" sz="2800" dirty="0"/>
              <a:t>❌ 실시간 정보 업데이트 제한</a:t>
            </a:r>
          </a:p>
        </p:txBody>
      </p:sp>
      <p:sp>
        <p:nvSpPr>
          <p:cNvPr id="11" name="Google Shape;166;g3724cdcf052_3_0">
            <a:extLst>
              <a:ext uri="{FF2B5EF4-FFF2-40B4-BE49-F238E27FC236}">
                <a16:creationId xmlns:a16="http://schemas.microsoft.com/office/drawing/2014/main" id="{6ACAE2B1-4364-78C4-9A3F-2FFD079BEEAF}"/>
              </a:ext>
            </a:extLst>
          </p:cNvPr>
          <p:cNvSpPr txBox="1"/>
          <p:nvPr/>
        </p:nvSpPr>
        <p:spPr>
          <a:xfrm>
            <a:off x="1911926" y="1981472"/>
            <a:ext cx="470348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일반 맛집 추천 서비스</a:t>
            </a:r>
            <a:endParaRPr lang="en-US" altLang="ko-KR" sz="3600" b="1" i="0" u="none" strike="noStrike" cap="none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(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민간 대상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)</a:t>
            </a:r>
            <a:endParaRPr sz="3600" i="0" u="none" strike="noStrike" cap="none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4" name="Google Shape;155;g3724cdcf052_3_0">
            <a:extLst>
              <a:ext uri="{FF2B5EF4-FFF2-40B4-BE49-F238E27FC236}">
                <a16:creationId xmlns:a16="http://schemas.microsoft.com/office/drawing/2014/main" id="{B195DE7B-63EB-E4CB-F89D-4ADC58423BD1}"/>
              </a:ext>
            </a:extLst>
          </p:cNvPr>
          <p:cNvSpPr txBox="1"/>
          <p:nvPr/>
        </p:nvSpPr>
        <p:spPr>
          <a:xfrm>
            <a:off x="1553835" y="3549877"/>
            <a:ext cx="5577287" cy="194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dirty="0" err="1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망고플레이트</a:t>
            </a:r>
            <a:r>
              <a:rPr lang="en-US" altLang="ko-KR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, </a:t>
            </a:r>
            <a:r>
              <a:rPr lang="ko-KR" altLang="en-US" sz="2800" dirty="0" err="1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식신</a:t>
            </a:r>
            <a:endParaRPr lang="en-US" altLang="ko-KR" sz="28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포스퀘어</a:t>
            </a:r>
            <a:r>
              <a:rPr lang="en-US" altLang="ko-KR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, </a:t>
            </a:r>
            <a:r>
              <a:rPr lang="ko-KR" altLang="en-US" sz="2800" dirty="0" err="1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다이닝코드</a:t>
            </a:r>
            <a:endParaRPr lang="en-US" altLang="ko-KR" sz="28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dirty="0" err="1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카카오맵</a:t>
            </a:r>
            <a:r>
              <a:rPr lang="en-US" altLang="ko-KR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네이버 지도</a:t>
            </a:r>
            <a:endParaRPr lang="en-US" altLang="ko-KR" sz="28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3DF9A-D516-731B-9BC3-3FECFC6D62BC}"/>
              </a:ext>
            </a:extLst>
          </p:cNvPr>
          <p:cNvSpPr txBox="1"/>
          <p:nvPr/>
        </p:nvSpPr>
        <p:spPr>
          <a:xfrm>
            <a:off x="1333905" y="5236308"/>
            <a:ext cx="63571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❌ 한계</a:t>
            </a:r>
            <a:r>
              <a:rPr lang="en-US" altLang="ko-KR" sz="2800" dirty="0"/>
              <a:t>: </a:t>
            </a:r>
            <a:r>
              <a:rPr lang="ko-KR" altLang="en-US" sz="2800" dirty="0"/>
              <a:t>급식카드 활용 최적화 부족</a:t>
            </a:r>
            <a:endParaRPr lang="en-US" altLang="ko-KR" sz="2800" dirty="0"/>
          </a:p>
          <a:p>
            <a:r>
              <a:rPr lang="ko-KR" altLang="en-US" sz="2800" dirty="0"/>
              <a:t>❌ 예산 범위 내 활용 최적화 부족</a:t>
            </a:r>
          </a:p>
          <a:p>
            <a:r>
              <a:rPr lang="ko-KR" altLang="en-US" sz="2800" dirty="0"/>
              <a:t>❌ 개인 </a:t>
            </a:r>
            <a:r>
              <a:rPr lang="ko-KR" altLang="en-US" sz="2800" dirty="0" err="1"/>
              <a:t>맞춤화</a:t>
            </a:r>
            <a:r>
              <a:rPr lang="ko-KR" altLang="en-US" sz="2800" dirty="0"/>
              <a:t> 부족</a:t>
            </a:r>
          </a:p>
        </p:txBody>
      </p:sp>
      <p:sp>
        <p:nvSpPr>
          <p:cNvPr id="16" name="Google Shape;144;g3724cdcf052_3_0">
            <a:extLst>
              <a:ext uri="{FF2B5EF4-FFF2-40B4-BE49-F238E27FC236}">
                <a16:creationId xmlns:a16="http://schemas.microsoft.com/office/drawing/2014/main" id="{EF0E6FE4-0631-75B4-2C4F-C1110C9B93F6}"/>
              </a:ext>
            </a:extLst>
          </p:cNvPr>
          <p:cNvSpPr txBox="1"/>
          <p:nvPr/>
        </p:nvSpPr>
        <p:spPr>
          <a:xfrm>
            <a:off x="3785798" y="8773732"/>
            <a:ext cx="12638027" cy="85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6199"/>
              </a:lnSpc>
            </a:pPr>
            <a:r>
              <a:rPr lang="en-US" altLang="ko-KR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→ </a:t>
            </a: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풍부한 생태계</a:t>
            </a:r>
            <a:r>
              <a:rPr lang="en-US" altLang="ko-KR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, </a:t>
            </a:r>
            <a:r>
              <a:rPr lang="ko-KR" altLang="en-US" sz="3600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하지만 급식카드 특수한 니즈 </a:t>
            </a:r>
            <a:r>
              <a:rPr lang="ko-KR" altLang="en-US" sz="3600" dirty="0" err="1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미반영</a:t>
            </a:r>
            <a:endParaRPr lang="en-US" altLang="ko-KR" sz="36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lvl="0">
              <a:lnSpc>
                <a:spcPct val="116199"/>
              </a:lnSpc>
            </a:pPr>
            <a:r>
              <a:rPr lang="en-US" altLang="ko-KR" sz="3600" b="1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→ </a:t>
            </a:r>
            <a:r>
              <a:rPr lang="ko-KR" altLang="en-US" sz="3600" dirty="0">
                <a:solidFill>
                  <a:srgbClr val="1F1F1F"/>
                </a:solidFill>
                <a:latin typeface="+mn-ea"/>
                <a:cs typeface="Calibri"/>
                <a:sym typeface="Calibri"/>
              </a:rPr>
              <a:t>개인화된 추천 알고리즘 부재</a:t>
            </a:r>
            <a:endParaRPr lang="en-US" altLang="ko-KR" sz="36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823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" title="chat-butt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"/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4;g3724cdcf052_3_0">
            <a:extLst>
              <a:ext uri="{FF2B5EF4-FFF2-40B4-BE49-F238E27FC236}">
                <a16:creationId xmlns:a16="http://schemas.microsoft.com/office/drawing/2014/main" id="{AD1DB751-8680-EAD5-DE05-338074EA8B11}"/>
              </a:ext>
            </a:extLst>
          </p:cNvPr>
          <p:cNvSpPr txBox="1"/>
          <p:nvPr/>
        </p:nvSpPr>
        <p:spPr>
          <a:xfrm>
            <a:off x="744261" y="1870111"/>
            <a:ext cx="16429834" cy="28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진행 중인 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AI 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프로젝트들 </a:t>
            </a:r>
            <a:endParaRPr lang="en-US" altLang="ko-KR" sz="3600" b="1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경기도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기반 아동급식지원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급식카드 사용패턴 분석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가맹점 관리 시스템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부적합 가맹점 탐지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식약처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AI 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기반 맞춤 식단 시스템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(50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인 이상 급식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571500" marR="0" lvl="0" indent="-57150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기타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:     AI </a:t>
            </a:r>
            <a:r>
              <a:rPr lang="ko-KR" altLang="en-US" sz="36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푸드스캐너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급식 관리 시스템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36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잔반분석</a:t>
            </a:r>
            <a:r>
              <a:rPr lang="ko-KR" altLang="en-US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등</a:t>
            </a:r>
            <a:r>
              <a:rPr lang="en-US" altLang="ko-KR" sz="36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5" name="Google Shape;144;g3724cdcf052_3_0">
            <a:extLst>
              <a:ext uri="{FF2B5EF4-FFF2-40B4-BE49-F238E27FC236}">
                <a16:creationId xmlns:a16="http://schemas.microsoft.com/office/drawing/2014/main" id="{7F11CD75-8AFA-F47D-147D-C2C5B757FC22}"/>
              </a:ext>
            </a:extLst>
          </p:cNvPr>
          <p:cNvSpPr txBox="1"/>
          <p:nvPr/>
        </p:nvSpPr>
        <p:spPr>
          <a:xfrm>
            <a:off x="1855891" y="5494873"/>
            <a:ext cx="6413067" cy="158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199"/>
              </a:lnSpc>
            </a:pPr>
            <a:r>
              <a:rPr lang="ko-KR" altLang="en-US" sz="3200">
                <a:latin typeface="+mn-ea"/>
                <a:cs typeface="Roboto Light" panose="020F0502020204030204" pitchFamily="2" charset="0"/>
              </a:rPr>
              <a:t>특징</a:t>
            </a:r>
            <a:endParaRPr lang="en-US" altLang="ko-KR" sz="3200" dirty="0">
              <a:latin typeface="+mn-ea"/>
              <a:cs typeface="Roboto Light" panose="020F0502020204030204" pitchFamily="2" charset="0"/>
            </a:endParaRPr>
          </a:p>
          <a:p>
            <a:pPr lvl="0">
              <a:lnSpc>
                <a:spcPct val="116199"/>
              </a:lnSpc>
            </a:pPr>
            <a:r>
              <a:rPr lang="ko-KR" altLang="en-US" sz="3200" dirty="0">
                <a:latin typeface="+mn-ea"/>
                <a:ea typeface="+mn-ea"/>
              </a:rPr>
              <a:t>✅ 정부 주도 안정적 기반</a:t>
            </a:r>
            <a:endParaRPr lang="en-US" altLang="ko-KR" sz="3200" dirty="0">
              <a:latin typeface="+mn-ea"/>
              <a:ea typeface="+mn-ea"/>
            </a:endParaRPr>
          </a:p>
          <a:p>
            <a:pPr lvl="0">
              <a:lnSpc>
                <a:spcPct val="116199"/>
              </a:lnSpc>
            </a:pPr>
            <a:r>
              <a:rPr lang="ko-KR" altLang="en-US" sz="3200" dirty="0">
                <a:latin typeface="+mn-ea"/>
                <a:ea typeface="+mn-ea"/>
              </a:rPr>
              <a:t>✅ 대용량 데이터 처리</a:t>
            </a:r>
            <a:endParaRPr lang="en-US" altLang="ko-KR" sz="3200" dirty="0">
              <a:latin typeface="+mn-ea"/>
              <a:ea typeface="+mn-ea"/>
            </a:endParaRPr>
          </a:p>
          <a:p>
            <a:pPr lvl="0">
              <a:lnSpc>
                <a:spcPct val="116199"/>
              </a:lnSpc>
            </a:pPr>
            <a:r>
              <a:rPr lang="ko-KR" altLang="en-US" sz="3200" dirty="0">
                <a:latin typeface="+mn-ea"/>
                <a:ea typeface="+mn-ea"/>
              </a:rPr>
              <a:t>✅ 시스템 안정성</a:t>
            </a:r>
            <a:endParaRPr lang="en-US" altLang="ko-KR" sz="32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  <a:p>
            <a:pPr lvl="0">
              <a:lnSpc>
                <a:spcPct val="116199"/>
              </a:lnSpc>
            </a:pPr>
            <a:endParaRPr lang="en-US" altLang="ko-KR" sz="3200" dirty="0">
              <a:solidFill>
                <a:srgbClr val="1F1F1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" name="Google Shape;144;g3724cdcf052_3_0">
            <a:extLst>
              <a:ext uri="{FF2B5EF4-FFF2-40B4-BE49-F238E27FC236}">
                <a16:creationId xmlns:a16="http://schemas.microsoft.com/office/drawing/2014/main" id="{F9D730A5-4BCA-C85D-1698-7C4BCF0D0A46}"/>
              </a:ext>
            </a:extLst>
          </p:cNvPr>
          <p:cNvSpPr txBox="1"/>
          <p:nvPr/>
        </p:nvSpPr>
        <p:spPr>
          <a:xfrm>
            <a:off x="621485" y="8669962"/>
            <a:ext cx="9779650" cy="81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기관 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AI 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기술 가능성은 입증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, </a:t>
            </a:r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발전하지만</a:t>
            </a:r>
            <a:r>
              <a:rPr lang="en-US" altLang="ko-KR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</a:p>
        </p:txBody>
      </p:sp>
      <p:sp>
        <p:nvSpPr>
          <p:cNvPr id="7" name="Google Shape;144;g3724cdcf052_3_0">
            <a:extLst>
              <a:ext uri="{FF2B5EF4-FFF2-40B4-BE49-F238E27FC236}">
                <a16:creationId xmlns:a16="http://schemas.microsoft.com/office/drawing/2014/main" id="{6CE25A08-B49B-6FD8-2EAD-39A186E96133}"/>
              </a:ext>
            </a:extLst>
          </p:cNvPr>
          <p:cNvSpPr txBox="1"/>
          <p:nvPr/>
        </p:nvSpPr>
        <p:spPr>
          <a:xfrm>
            <a:off x="172600" y="240899"/>
            <a:ext cx="13464058" cy="91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기존 솔루션</a:t>
            </a:r>
            <a:r>
              <a:rPr lang="en-US" altLang="ko-KR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:</a:t>
            </a: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급식 분야 </a:t>
            </a:r>
            <a:r>
              <a:rPr lang="en-US" altLang="ko-KR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AI </a:t>
            </a:r>
            <a:r>
              <a:rPr lang="ko-KR" altLang="en-US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도입 현황과 한계</a:t>
            </a:r>
            <a:endParaRPr sz="4400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0EC91-4453-5E02-6557-68EE7BE1864D}"/>
              </a:ext>
            </a:extLst>
          </p:cNvPr>
          <p:cNvSpPr txBox="1"/>
          <p:nvPr/>
        </p:nvSpPr>
        <p:spPr>
          <a:xfrm>
            <a:off x="6251171" y="9313873"/>
            <a:ext cx="1157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1F1F1F"/>
                </a:solidFill>
                <a:latin typeface="+mn-ea"/>
                <a:ea typeface="+mn-ea"/>
                <a:cs typeface="Calibri"/>
                <a:sym typeface="Calibri"/>
              </a:rPr>
              <a:t>개인 급식카드 사용자 위한 통합 솔루션은 여전히 공백</a:t>
            </a:r>
            <a:endParaRPr lang="ko-KR" altLang="en-US" sz="3600" b="1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38309-2F3B-BDC8-9F17-19A7B24CC3E8}"/>
              </a:ext>
            </a:extLst>
          </p:cNvPr>
          <p:cNvSpPr txBox="1"/>
          <p:nvPr/>
        </p:nvSpPr>
        <p:spPr>
          <a:xfrm>
            <a:off x="8686800" y="5494873"/>
            <a:ext cx="92271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+mn-ea"/>
                <a:ea typeface="+mn-ea"/>
                <a:cs typeface="Roboto Light" panose="020F0502020204030204" pitchFamily="2" charset="0"/>
              </a:rPr>
              <a:t>❌ 한계점</a:t>
            </a:r>
            <a:endParaRPr lang="en-US" altLang="ko-KR" sz="3200" dirty="0">
              <a:latin typeface="+mn-ea"/>
              <a:ea typeface="+mn-ea"/>
              <a:cs typeface="Roboto Light" panose="020F0502020204030204" pitchFamily="2" charset="0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+mn-ea"/>
                <a:ea typeface="+mn-ea"/>
                <a:cs typeface="Roboto Light" panose="020F0502020204030204" pitchFamily="2" charset="0"/>
              </a:rPr>
              <a:t>기관 대상 솔루션 </a:t>
            </a:r>
            <a:r>
              <a:rPr lang="en-US" altLang="ko-KR" sz="3200" dirty="0">
                <a:latin typeface="+mn-ea"/>
                <a:ea typeface="+mn-ea"/>
                <a:cs typeface="Roboto Light" panose="020F0502020204030204" pitchFamily="2" charset="0"/>
              </a:rPr>
              <a:t>(</a:t>
            </a:r>
            <a:r>
              <a:rPr lang="ko-KR" altLang="en-US" sz="3200" dirty="0">
                <a:latin typeface="+mn-ea"/>
                <a:ea typeface="+mn-ea"/>
                <a:cs typeface="Roboto Light" panose="020F0502020204030204" pitchFamily="2" charset="0"/>
              </a:rPr>
              <a:t>개인 사용자 소외</a:t>
            </a:r>
            <a:r>
              <a:rPr lang="en-US" altLang="ko-KR" sz="3200" dirty="0">
                <a:latin typeface="+mn-ea"/>
                <a:ea typeface="+mn-ea"/>
                <a:cs typeface="Roboto Light" panose="020F0502020204030204" pitchFamily="2" charset="0"/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+mn-ea"/>
                <a:ea typeface="+mn-ea"/>
                <a:cs typeface="Roboto Light" panose="020F0502020204030204" pitchFamily="2" charset="0"/>
              </a:rPr>
              <a:t>시범 운영 단계 </a:t>
            </a:r>
            <a:r>
              <a:rPr lang="en-US" altLang="ko-KR" sz="3200" dirty="0">
                <a:latin typeface="+mn-ea"/>
                <a:ea typeface="+mn-ea"/>
                <a:cs typeface="Roboto Light" panose="020F0502020204030204" pitchFamily="2" charset="0"/>
              </a:rPr>
              <a:t>(</a:t>
            </a:r>
            <a:r>
              <a:rPr lang="ko-KR" altLang="en-US" sz="3200" dirty="0">
                <a:latin typeface="+mn-ea"/>
                <a:ea typeface="+mn-ea"/>
                <a:cs typeface="Roboto Light" panose="020F0502020204030204" pitchFamily="2" charset="0"/>
              </a:rPr>
              <a:t>본격적 서비스 부족</a:t>
            </a:r>
            <a:r>
              <a:rPr lang="en-US" altLang="ko-KR" sz="3200" dirty="0">
                <a:latin typeface="+mn-ea"/>
                <a:ea typeface="+mn-ea"/>
                <a:cs typeface="Roboto Light" panose="020F0502020204030204" pitchFamily="2" charset="0"/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+mn-ea"/>
                <a:ea typeface="+mn-ea"/>
                <a:cs typeface="Roboto Light" panose="020F0502020204030204" pitchFamily="2" charset="0"/>
              </a:rPr>
              <a:t>정적 시스템 </a:t>
            </a:r>
            <a:r>
              <a:rPr lang="en-US" altLang="ko-KR" sz="3200" dirty="0">
                <a:latin typeface="+mn-ea"/>
                <a:ea typeface="+mn-ea"/>
                <a:cs typeface="Roboto Light" panose="020F0502020204030204" pitchFamily="2" charset="0"/>
              </a:rPr>
              <a:t>(</a:t>
            </a:r>
            <a:r>
              <a:rPr lang="ko-KR" altLang="en-US" sz="3200" dirty="0">
                <a:latin typeface="+mn-ea"/>
                <a:ea typeface="+mn-ea"/>
                <a:cs typeface="Roboto Light" panose="020F0502020204030204" pitchFamily="2" charset="0"/>
              </a:rPr>
              <a:t>실시간 학습 부족</a:t>
            </a:r>
            <a:r>
              <a:rPr lang="en-US" altLang="ko-KR" sz="3200" dirty="0">
                <a:latin typeface="+mn-ea"/>
                <a:ea typeface="+mn-ea"/>
                <a:cs typeface="Roboto Light" panose="020F0502020204030204" pitchFamily="2" charset="0"/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+mn-ea"/>
                <a:ea typeface="+mn-ea"/>
                <a:cs typeface="Roboto Light" panose="020F0502020204030204" pitchFamily="2" charset="0"/>
              </a:rPr>
              <a:t>관리 효율성 중심 </a:t>
            </a:r>
            <a:r>
              <a:rPr lang="en-US" altLang="ko-KR" sz="3200" dirty="0">
                <a:latin typeface="+mn-ea"/>
                <a:ea typeface="+mn-ea"/>
                <a:cs typeface="Roboto Light" panose="020F0502020204030204" pitchFamily="2" charset="0"/>
              </a:rPr>
              <a:t>(</a:t>
            </a:r>
            <a:r>
              <a:rPr lang="ko-KR" altLang="en-US" sz="3200" dirty="0">
                <a:latin typeface="+mn-ea"/>
                <a:ea typeface="+mn-ea"/>
                <a:cs typeface="Roboto Light" panose="020F0502020204030204" pitchFamily="2" charset="0"/>
              </a:rPr>
              <a:t>사용자 경험 부족</a:t>
            </a:r>
            <a:r>
              <a:rPr lang="en-US" altLang="ko-KR" sz="3200" dirty="0">
                <a:latin typeface="+mn-ea"/>
                <a:ea typeface="+mn-ea"/>
                <a:cs typeface="Roboto Light" panose="020F0502020204030204" pitchFamily="2" charset="0"/>
              </a:rPr>
              <a:t>)</a:t>
            </a:r>
            <a:endParaRPr lang="ko-KR" altLang="en-US" sz="3200" dirty="0">
              <a:latin typeface="+mn-ea"/>
              <a:ea typeface="+mn-ea"/>
              <a:cs typeface="Roboto Light" panose="020F0502020204030204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F3E80A6-14A3-2AD8-B5DE-892934C5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724cdcf052_3_0" title="chat-button.png">
            <a:extLst>
              <a:ext uri="{FF2B5EF4-FFF2-40B4-BE49-F238E27FC236}">
                <a16:creationId xmlns:a16="http://schemas.microsoft.com/office/drawing/2014/main" id="{B4801A98-8486-8DD3-8BE6-E97CC25986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24cdcf052_3_0">
            <a:extLst>
              <a:ext uri="{FF2B5EF4-FFF2-40B4-BE49-F238E27FC236}">
                <a16:creationId xmlns:a16="http://schemas.microsoft.com/office/drawing/2014/main" id="{B86241A7-E8AB-CC87-6AAB-598C9053AC0B}"/>
              </a:ext>
            </a:extLst>
          </p:cNvPr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30;g3724cdcf052_3_0">
            <a:extLst>
              <a:ext uri="{FF2B5EF4-FFF2-40B4-BE49-F238E27FC236}">
                <a16:creationId xmlns:a16="http://schemas.microsoft.com/office/drawing/2014/main" id="{41340E12-606A-C063-4FDE-6471CE607D78}"/>
              </a:ext>
            </a:extLst>
          </p:cNvPr>
          <p:cNvSpPr txBox="1"/>
          <p:nvPr/>
        </p:nvSpPr>
        <p:spPr>
          <a:xfrm>
            <a:off x="7204950" y="4806900"/>
            <a:ext cx="38781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제안 솔루션</a:t>
            </a:r>
            <a:endParaRPr lang="en-US" altLang="ko-KR" sz="5400" b="1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15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 txBox="1"/>
          <p:nvPr/>
        </p:nvSpPr>
        <p:spPr>
          <a:xfrm>
            <a:off x="1945955" y="4642819"/>
            <a:ext cx="3594182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급식카드 사용자 개인 특화</a:t>
            </a:r>
            <a:endParaRPr sz="3600" b="1" i="0" u="none" strike="noStrike" cap="none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4" title="chat-butt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7125" y="8861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"/>
          <p:cNvSpPr txBox="1"/>
          <p:nvPr/>
        </p:nvSpPr>
        <p:spPr>
          <a:xfrm>
            <a:off x="16424400" y="812800"/>
            <a:ext cx="964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YUM:AI</a:t>
            </a:r>
            <a:endParaRPr sz="2000" b="1" i="0" u="none" strike="noStrike" cap="non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44;g3724cdcf052_3_0">
            <a:extLst>
              <a:ext uri="{FF2B5EF4-FFF2-40B4-BE49-F238E27FC236}">
                <a16:creationId xmlns:a16="http://schemas.microsoft.com/office/drawing/2014/main" id="{A1114885-F85A-BF4A-C0D9-E82D0F4650BF}"/>
              </a:ext>
            </a:extLst>
          </p:cNvPr>
          <p:cNvSpPr txBox="1"/>
          <p:nvPr/>
        </p:nvSpPr>
        <p:spPr>
          <a:xfrm>
            <a:off x="172600" y="240899"/>
            <a:ext cx="13464058" cy="91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제안 솔루션</a:t>
            </a:r>
            <a:r>
              <a:rPr lang="en-US" altLang="ko-KR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:</a:t>
            </a:r>
            <a:r>
              <a:rPr lang="ko-KR" altLang="en-US" sz="4400" b="1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en-US" altLang="ko-KR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3</a:t>
            </a:r>
            <a:r>
              <a:rPr lang="ko-KR" altLang="en-US" sz="4400" dirty="0">
                <a:solidFill>
                  <a:srgbClr val="1F1F1F"/>
                </a:solidFill>
                <a:latin typeface="+mj-ea"/>
                <a:ea typeface="+mj-ea"/>
                <a:cs typeface="Calibri"/>
                <a:sym typeface="Calibri"/>
              </a:rPr>
              <a:t>가지 차별화</a:t>
            </a:r>
            <a:endParaRPr sz="4400" i="0" u="none" strike="noStrike" cap="none" dirty="0">
              <a:solidFill>
                <a:srgbClr val="1F1F1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3" name="Google Shape;198;p4">
            <a:extLst>
              <a:ext uri="{FF2B5EF4-FFF2-40B4-BE49-F238E27FC236}">
                <a16:creationId xmlns:a16="http://schemas.microsoft.com/office/drawing/2014/main" id="{C06C7E84-2A71-FE36-B007-56617A476CCC}"/>
              </a:ext>
            </a:extLst>
          </p:cNvPr>
          <p:cNvSpPr txBox="1"/>
          <p:nvPr/>
        </p:nvSpPr>
        <p:spPr>
          <a:xfrm>
            <a:off x="6904629" y="4642819"/>
            <a:ext cx="50558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영양</a:t>
            </a:r>
            <a:r>
              <a:rPr lang="en-US" altLang="ko-KR" sz="3600" b="1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ko-KR" altLang="en-US" sz="3600" b="1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선호도</a:t>
            </a:r>
            <a:r>
              <a:rPr lang="en-US" altLang="ko-KR" sz="3600" b="1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ko-KR" altLang="en-US" sz="3600" b="1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개인 선호도 통합 고려</a:t>
            </a:r>
            <a:endParaRPr sz="3600" b="1" i="0" u="none" strike="noStrike" cap="none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8;p4">
            <a:extLst>
              <a:ext uri="{FF2B5EF4-FFF2-40B4-BE49-F238E27FC236}">
                <a16:creationId xmlns:a16="http://schemas.microsoft.com/office/drawing/2014/main" id="{F5B2EBF1-8955-60B9-1100-C2A3740A8A20}"/>
              </a:ext>
            </a:extLst>
          </p:cNvPr>
          <p:cNvSpPr txBox="1"/>
          <p:nvPr/>
        </p:nvSpPr>
        <p:spPr>
          <a:xfrm>
            <a:off x="12197675" y="4776169"/>
            <a:ext cx="50558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i="0" u="none" strike="noStrike" cap="none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챗봇</a:t>
            </a:r>
            <a:r>
              <a:rPr lang="ko-KR" altLang="en-US" sz="3600" b="1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600" b="1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개인화</a:t>
            </a:r>
            <a:r>
              <a:rPr lang="ko-KR" altLang="en-US" sz="3600" b="1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학습</a:t>
            </a:r>
            <a:endParaRPr lang="en-US" altLang="ko-KR" sz="3600" b="1" i="0" u="none" strike="noStrike" cap="none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796</Words>
  <Application>Microsoft Office PowerPoint</Application>
  <PresentationFormat>사용자 지정</PresentationFormat>
  <Paragraphs>129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Calibri</vt:lpstr>
      <vt:lpstr>Arial</vt:lpstr>
      <vt:lpstr>Wingdings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Jeongwon Jeon</cp:lastModifiedBy>
  <cp:revision>11</cp:revision>
  <dcterms:created xsi:type="dcterms:W3CDTF">2006-08-16T00:00:00Z</dcterms:created>
  <dcterms:modified xsi:type="dcterms:W3CDTF">2025-08-05T07:22:30Z</dcterms:modified>
</cp:coreProperties>
</file>